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Montserrat" pitchFamily="2" charset="77"/>
      <p:regular r:id="rId14"/>
      <p:bold r:id="rId15"/>
      <p:italic r:id="rId16"/>
      <p:boldItalic r:id="rId17"/>
    </p:embeddedFont>
    <p:embeddedFont>
      <p:font typeface="Montserrat ExtraBold" panose="020F0502020204030204" pitchFamily="34" charset="0"/>
      <p:bold r:id="rId18"/>
      <p:boldItalic r:id="rId19"/>
    </p:embeddedFont>
    <p:embeddedFont>
      <p:font typeface="Montserrat ExtraLight" panose="020F0302020204030204" pitchFamily="34" charset="0"/>
      <p:regular r:id="rId20"/>
      <p:bold r:id="rId21"/>
      <p:italic r:id="rId22"/>
      <p:boldItalic r:id="rId23"/>
    </p:embeddedFont>
    <p:embeddedFont>
      <p:font typeface="Montserrat Medium" panose="020F0502020204030204" pitchFamily="34" charset="0"/>
      <p:regular r:id="rId24"/>
      <p:bold r:id="rId25"/>
      <p:italic r:id="rId26"/>
      <p:boldItalic r:id="rId27"/>
    </p:embeddedFont>
    <p:embeddedFont>
      <p:font typeface="Roboto Slab" pitchFamily="2"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8"/>
  </p:normalViewPr>
  <p:slideViewPr>
    <p:cSldViewPr snapToGrid="0">
      <p:cViewPr varScale="1">
        <p:scale>
          <a:sx n="157" d="100"/>
          <a:sy n="157" d="100"/>
        </p:scale>
        <p:origin x="56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2902334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f9262ee2f_0_26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f9262ee2f_0_26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f9262ee2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2902334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Montserrat"/>
                <a:ea typeface="Montserrat"/>
                <a:cs typeface="Montserrat"/>
                <a:sym typeface="Montserrat"/>
              </a:rPr>
              <a:t>The significance of configuring hardware devices, database management, and network topologies. Emphasize the need for high-speed internet connectivity. Examples of needed components are Electronic Health Records (EHR), Telehealth Infrastructure, and Patient Feedback Systems to name a few.</a:t>
            </a:r>
            <a:endParaRPr>
              <a:solidFill>
                <a:schemeClr val="dk1"/>
              </a:solidFill>
            </a:endParaRPr>
          </a:p>
          <a:p>
            <a:pPr marL="0" lvl="0" indent="0" algn="l" rtl="0">
              <a:spcBef>
                <a:spcPts val="160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f9262ee2f_0_24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4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f9262ee2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Patient First Safety</a:t>
            </a:r>
            <a:endParaRPr/>
          </a:p>
        </p:txBody>
      </p:sp>
      <p:sp>
        <p:nvSpPr>
          <p:cNvPr id="159" name="Google Shape;159;p36"/>
          <p:cNvSpPr txBox="1">
            <a:spLocks noGrp="1"/>
          </p:cNvSpPr>
          <p:nvPr>
            <p:ph type="subTitle" idx="1"/>
          </p:nvPr>
        </p:nvSpPr>
        <p:spPr>
          <a:xfrm>
            <a:off x="2044200" y="3704650"/>
            <a:ext cx="53715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4"/>
                </a:solidFill>
                <a:latin typeface="Roboto Slab"/>
                <a:ea typeface="Roboto Slab"/>
                <a:cs typeface="Roboto Slab"/>
                <a:sym typeface="Roboto Slab"/>
              </a:rPr>
              <a:t>Armani Wooden &amp; Asher Tadikonda</a:t>
            </a:r>
            <a:endParaRPr/>
          </a:p>
        </p:txBody>
      </p:sp>
      <p:sp>
        <p:nvSpPr>
          <p:cNvPr id="160" name="Google Shape;160;p36"/>
          <p:cNvSpPr txBox="1">
            <a:spLocks noGrp="1"/>
          </p:cNvSpPr>
          <p:nvPr>
            <p:ph type="ctrTitle"/>
          </p:nvPr>
        </p:nvSpPr>
        <p:spPr>
          <a:xfrm>
            <a:off x="2117425" y="2624375"/>
            <a:ext cx="4792200" cy="5778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600" b="0">
                <a:latin typeface="Montserrat Medium"/>
                <a:ea typeface="Montserrat Medium"/>
                <a:cs typeface="Montserrat Medium"/>
                <a:sym typeface="Montserrat Medium"/>
              </a:rPr>
              <a:t>Online Check-In Systems</a:t>
            </a:r>
            <a:endParaRPr sz="1800" b="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94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5"/>
          <p:cNvSpPr txBox="1">
            <a:spLocks noGrp="1"/>
          </p:cNvSpPr>
          <p:nvPr>
            <p:ph type="ctrTitle"/>
          </p:nvPr>
        </p:nvSpPr>
        <p:spPr>
          <a:xfrm>
            <a:off x="3606150" y="1244175"/>
            <a:ext cx="1854600" cy="129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b="0">
                <a:latin typeface="Roboto Slab"/>
                <a:ea typeface="Roboto Slab"/>
                <a:cs typeface="Roboto Slab"/>
                <a:sym typeface="Roboto Slab"/>
              </a:rPr>
              <a:t>Q &amp; A</a:t>
            </a:r>
            <a:endParaRPr sz="5000" b="0">
              <a:latin typeface="Roboto Slab"/>
              <a:ea typeface="Roboto Slab"/>
              <a:cs typeface="Roboto Slab"/>
              <a:sym typeface="Roboto Slab"/>
            </a:endParaRPr>
          </a:p>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6"/>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sp>
        <p:nvSpPr>
          <p:cNvPr id="231" name="Google Shape;231;p46"/>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END</a:t>
            </a:r>
            <a:endParaRPr/>
          </a:p>
        </p:txBody>
      </p:sp>
      <p:cxnSp>
        <p:nvCxnSpPr>
          <p:cNvPr id="232" name="Google Shape;232;p46"/>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167" name="Google Shape;167;p37"/>
          <p:cNvSpPr txBox="1"/>
          <p:nvPr/>
        </p:nvSpPr>
        <p:spPr>
          <a:xfrm>
            <a:off x="938500" y="1386425"/>
            <a:ext cx="5439000" cy="23397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lt1"/>
              </a:buClr>
              <a:buSzPts val="2000"/>
              <a:buFont typeface="Montserrat"/>
              <a:buChar char="●"/>
            </a:pPr>
            <a:r>
              <a:rPr lang="en" sz="2000">
                <a:solidFill>
                  <a:schemeClr val="lt1"/>
                </a:solidFill>
                <a:latin typeface="Montserrat"/>
                <a:ea typeface="Montserrat"/>
                <a:cs typeface="Montserrat"/>
                <a:sym typeface="Montserrat"/>
              </a:rPr>
              <a:t>Introduction + Background</a:t>
            </a:r>
            <a:endParaRPr sz="2000">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 sz="2000">
                <a:solidFill>
                  <a:schemeClr val="lt1"/>
                </a:solidFill>
                <a:latin typeface="Montserrat"/>
                <a:ea typeface="Montserrat"/>
                <a:cs typeface="Montserrat"/>
                <a:sym typeface="Montserrat"/>
              </a:rPr>
              <a:t>Problem Overview</a:t>
            </a:r>
            <a:endParaRPr sz="2000">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 sz="2000">
                <a:solidFill>
                  <a:schemeClr val="lt1"/>
                </a:solidFill>
                <a:latin typeface="Montserrat"/>
                <a:ea typeface="Montserrat"/>
                <a:cs typeface="Montserrat"/>
                <a:sym typeface="Montserrat"/>
              </a:rPr>
              <a:t>Key Features</a:t>
            </a:r>
            <a:endParaRPr sz="2000">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 sz="2000">
                <a:solidFill>
                  <a:schemeClr val="lt1"/>
                </a:solidFill>
                <a:latin typeface="Montserrat"/>
                <a:ea typeface="Montserrat"/>
                <a:cs typeface="Montserrat"/>
                <a:sym typeface="Montserrat"/>
              </a:rPr>
              <a:t>Network Components</a:t>
            </a:r>
            <a:endParaRPr sz="2000">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 sz="2000">
                <a:solidFill>
                  <a:schemeClr val="lt1"/>
                </a:solidFill>
                <a:latin typeface="Montserrat"/>
                <a:ea typeface="Montserrat"/>
                <a:cs typeface="Montserrat"/>
                <a:sym typeface="Montserrat"/>
              </a:rPr>
              <a:t>Network Design</a:t>
            </a:r>
            <a:endParaRPr sz="2000">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 sz="2000">
                <a:solidFill>
                  <a:schemeClr val="lt1"/>
                </a:solidFill>
                <a:latin typeface="Montserrat"/>
                <a:ea typeface="Montserrat"/>
                <a:cs typeface="Montserrat"/>
                <a:sym typeface="Montserrat"/>
              </a:rPr>
              <a:t>Network Security + Policies</a:t>
            </a:r>
            <a:endParaRPr sz="2000">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 sz="2000">
                <a:solidFill>
                  <a:schemeClr val="lt1"/>
                </a:solidFill>
                <a:latin typeface="Montserrat"/>
                <a:ea typeface="Montserrat"/>
                <a:cs typeface="Montserrat"/>
                <a:sym typeface="Montserrat"/>
              </a:rPr>
              <a:t>Active Directory + Cloud Systems</a:t>
            </a:r>
            <a:endParaRPr sz="20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t>
            </a:r>
            <a:r>
              <a:rPr lang="en" b="1">
                <a:latin typeface="Montserrat"/>
                <a:ea typeface="Montserrat"/>
                <a:cs typeface="Montserrat"/>
                <a:sym typeface="Montserrat"/>
              </a:rPr>
              <a:t>ntroduction + Background</a:t>
            </a:r>
            <a:endParaRPr/>
          </a:p>
        </p:txBody>
      </p:sp>
      <p:sp>
        <p:nvSpPr>
          <p:cNvPr id="173" name="Google Shape;173;p38"/>
          <p:cNvSpPr txBox="1">
            <a:spLocks noGrp="1"/>
          </p:cNvSpPr>
          <p:nvPr>
            <p:ph type="body" idx="1"/>
          </p:nvPr>
        </p:nvSpPr>
        <p:spPr>
          <a:xfrm>
            <a:off x="938500" y="1246025"/>
            <a:ext cx="4482000" cy="2546400"/>
          </a:xfrm>
          <a:prstGeom prst="rect">
            <a:avLst/>
          </a:prstGeom>
        </p:spPr>
        <p:txBody>
          <a:bodyPr spcFirstLastPara="1" wrap="square" lIns="91425" tIns="91425" rIns="91425" bIns="91425" anchor="t" anchorCtr="0">
            <a:noAutofit/>
          </a:bodyPr>
          <a:lstStyle/>
          <a:p>
            <a:pPr marL="457200" lvl="0" indent="-320675" algn="l" rtl="0">
              <a:spcBef>
                <a:spcPts val="0"/>
              </a:spcBef>
              <a:spcAft>
                <a:spcPts val="0"/>
              </a:spcAft>
              <a:buClr>
                <a:schemeClr val="accent1"/>
              </a:buClr>
              <a:buSzPts val="1450"/>
              <a:buFont typeface="Montserrat ExtraBold"/>
              <a:buAutoNum type="arabicPeriod"/>
            </a:pPr>
            <a:r>
              <a:rPr lang="en" sz="1500">
                <a:latin typeface="Times New Roman"/>
                <a:ea typeface="Times New Roman"/>
                <a:cs typeface="Times New Roman"/>
                <a:sym typeface="Times New Roman"/>
              </a:rPr>
              <a:t>Patient First, founded in 1981 by a physician</a:t>
            </a:r>
            <a:endParaRPr sz="1500">
              <a:latin typeface="Times New Roman"/>
              <a:ea typeface="Times New Roman"/>
              <a:cs typeface="Times New Roman"/>
              <a:sym typeface="Times New Roman"/>
            </a:endParaRPr>
          </a:p>
          <a:p>
            <a:pPr marL="457200" lvl="0" indent="0" algn="l" rtl="0">
              <a:spcBef>
                <a:spcPts val="0"/>
              </a:spcBef>
              <a:spcAft>
                <a:spcPts val="0"/>
              </a:spcAft>
              <a:buNone/>
            </a:pPr>
            <a:endParaRPr sz="1500">
              <a:latin typeface="Times New Roman"/>
              <a:ea typeface="Times New Roman"/>
              <a:cs typeface="Times New Roman"/>
              <a:sym typeface="Times New Roman"/>
            </a:endParaRPr>
          </a:p>
          <a:p>
            <a:pPr marL="457200" lvl="0" indent="-320675" algn="l" rtl="0">
              <a:spcBef>
                <a:spcPts val="0"/>
              </a:spcBef>
              <a:spcAft>
                <a:spcPts val="0"/>
              </a:spcAft>
              <a:buClr>
                <a:schemeClr val="accent1"/>
              </a:buClr>
              <a:buSzPts val="1450"/>
              <a:buFont typeface="Montserrat ExtraBold"/>
              <a:buAutoNum type="arabicPeriod"/>
            </a:pPr>
            <a:r>
              <a:rPr lang="en" sz="1500">
                <a:latin typeface="Times New Roman"/>
                <a:ea typeface="Times New Roman"/>
                <a:cs typeface="Times New Roman"/>
                <a:sym typeface="Times New Roman"/>
              </a:rPr>
              <a:t>77 locations across Virginia, Maryland, Pennsylvania, and New Jersey</a:t>
            </a:r>
            <a:endParaRPr sz="1500">
              <a:latin typeface="Times New Roman"/>
              <a:ea typeface="Times New Roman"/>
              <a:cs typeface="Times New Roman"/>
              <a:sym typeface="Times New Roman"/>
            </a:endParaRPr>
          </a:p>
          <a:p>
            <a:pPr marL="457200" lvl="0" indent="0" algn="l" rtl="0">
              <a:spcBef>
                <a:spcPts val="0"/>
              </a:spcBef>
              <a:spcAft>
                <a:spcPts val="0"/>
              </a:spcAft>
              <a:buNone/>
            </a:pPr>
            <a:endParaRPr sz="1500">
              <a:latin typeface="Times New Roman"/>
              <a:ea typeface="Times New Roman"/>
              <a:cs typeface="Times New Roman"/>
              <a:sym typeface="Times New Roman"/>
            </a:endParaRPr>
          </a:p>
          <a:p>
            <a:pPr marL="457200" lvl="0" indent="-320675" algn="l" rtl="0">
              <a:spcBef>
                <a:spcPts val="0"/>
              </a:spcBef>
              <a:spcAft>
                <a:spcPts val="0"/>
              </a:spcAft>
              <a:buClr>
                <a:schemeClr val="accent1"/>
              </a:buClr>
              <a:buSzPts val="1450"/>
              <a:buFont typeface="Montserrat ExtraBold"/>
              <a:buAutoNum type="arabicPeriod"/>
            </a:pPr>
            <a:r>
              <a:rPr lang="en" sz="1500">
                <a:latin typeface="Times New Roman"/>
                <a:ea typeface="Times New Roman"/>
                <a:cs typeface="Times New Roman"/>
                <a:sym typeface="Times New Roman"/>
              </a:rPr>
              <a:t> About 30 employees, works each site</a:t>
            </a:r>
            <a:endParaRPr sz="1500">
              <a:latin typeface="Times New Roman"/>
              <a:ea typeface="Times New Roman"/>
              <a:cs typeface="Times New Roman"/>
              <a:sym typeface="Times New Roman"/>
            </a:endParaRPr>
          </a:p>
          <a:p>
            <a:pPr marL="0" lvl="0" indent="0" algn="l" rtl="0">
              <a:spcBef>
                <a:spcPts val="0"/>
              </a:spcBef>
              <a:spcAft>
                <a:spcPts val="0"/>
              </a:spcAft>
              <a:buNone/>
            </a:pPr>
            <a:endParaRPr sz="1500">
              <a:latin typeface="Times New Roman"/>
              <a:ea typeface="Times New Roman"/>
              <a:cs typeface="Times New Roman"/>
              <a:sym typeface="Times New Roman"/>
            </a:endParaRPr>
          </a:p>
          <a:p>
            <a:pPr marL="457200" lvl="0" indent="-320675" algn="l" rtl="0">
              <a:spcBef>
                <a:spcPts val="0"/>
              </a:spcBef>
              <a:spcAft>
                <a:spcPts val="0"/>
              </a:spcAft>
              <a:buClr>
                <a:schemeClr val="accent1"/>
              </a:buClr>
              <a:buSzPts val="1450"/>
              <a:buFont typeface="Montserrat ExtraBold"/>
              <a:buAutoNum type="arabicPeriod"/>
            </a:pPr>
            <a:r>
              <a:rPr lang="en" sz="1500">
                <a:latin typeface="Times New Roman"/>
                <a:ea typeface="Times New Roman"/>
                <a:cs typeface="Times New Roman"/>
                <a:sym typeface="Times New Roman"/>
              </a:rPr>
              <a:t>Open everyday of the year, including holidays, </a:t>
            </a:r>
            <a:endParaRPr sz="1500">
              <a:latin typeface="Times New Roman"/>
              <a:ea typeface="Times New Roman"/>
              <a:cs typeface="Times New Roman"/>
              <a:sym typeface="Times New Roman"/>
            </a:endParaRPr>
          </a:p>
          <a:p>
            <a:pPr marL="457200" lvl="0" indent="0" algn="l" rtl="0">
              <a:spcBef>
                <a:spcPts val="0"/>
              </a:spcBef>
              <a:spcAft>
                <a:spcPts val="0"/>
              </a:spcAft>
              <a:buNone/>
            </a:pPr>
            <a:r>
              <a:rPr lang="en" sz="1500">
                <a:latin typeface="Times New Roman"/>
                <a:ea typeface="Times New Roman"/>
                <a:cs typeface="Times New Roman"/>
                <a:sym typeface="Times New Roman"/>
              </a:rPr>
              <a:t>from 8 a.m. to 8</a:t>
            </a:r>
            <a:endParaRPr sz="1500">
              <a:latin typeface="Times New Roman"/>
              <a:ea typeface="Times New Roman"/>
              <a:cs typeface="Times New Roman"/>
              <a:sym typeface="Times New Roman"/>
            </a:endParaRPr>
          </a:p>
          <a:p>
            <a:pPr marL="457200" lvl="0" indent="0" algn="l" rtl="0">
              <a:spcBef>
                <a:spcPts val="0"/>
              </a:spcBef>
              <a:spcAft>
                <a:spcPts val="0"/>
              </a:spcAft>
              <a:buNone/>
            </a:pPr>
            <a:endParaRPr sz="1500">
              <a:latin typeface="Times New Roman"/>
              <a:ea typeface="Times New Roman"/>
              <a:cs typeface="Times New Roman"/>
              <a:sym typeface="Times New Roman"/>
            </a:endParaRPr>
          </a:p>
          <a:p>
            <a:pPr marL="457200" lvl="0" indent="-320675" algn="l" rtl="0">
              <a:spcBef>
                <a:spcPts val="0"/>
              </a:spcBef>
              <a:spcAft>
                <a:spcPts val="0"/>
              </a:spcAft>
              <a:buClr>
                <a:schemeClr val="accent1"/>
              </a:buClr>
              <a:buSzPts val="1450"/>
              <a:buFont typeface="Montserrat ExtraBold"/>
              <a:buAutoNum type="arabicPeriod"/>
            </a:pPr>
            <a:r>
              <a:rPr lang="en" sz="1500">
                <a:latin typeface="Times New Roman"/>
                <a:ea typeface="Times New Roman"/>
                <a:cs typeface="Times New Roman"/>
                <a:sym typeface="Times New Roman"/>
              </a:rPr>
              <a:t>Specializing in urgent and primary care</a:t>
            </a:r>
            <a:endParaRPr sz="1500">
              <a:latin typeface="Times New Roman"/>
              <a:ea typeface="Times New Roman"/>
              <a:cs typeface="Times New Roman"/>
              <a:sym typeface="Times New Roman"/>
            </a:endParaRPr>
          </a:p>
          <a:p>
            <a:pPr marL="457200" lvl="0" indent="0" algn="l" rtl="0">
              <a:spcBef>
                <a:spcPts val="0"/>
              </a:spcBef>
              <a:spcAft>
                <a:spcPts val="0"/>
              </a:spcAft>
              <a:buNone/>
            </a:pPr>
            <a:endParaRPr sz="1500">
              <a:latin typeface="Times New Roman"/>
              <a:ea typeface="Times New Roman"/>
              <a:cs typeface="Times New Roman"/>
              <a:sym typeface="Times New Roman"/>
            </a:endParaRPr>
          </a:p>
          <a:p>
            <a:pPr marL="457200" lvl="0" indent="-320675" algn="l" rtl="0">
              <a:spcBef>
                <a:spcPts val="0"/>
              </a:spcBef>
              <a:spcAft>
                <a:spcPts val="0"/>
              </a:spcAft>
              <a:buClr>
                <a:schemeClr val="accent1"/>
              </a:buClr>
              <a:buSzPts val="1450"/>
              <a:buFont typeface="Montserrat ExtraBold"/>
              <a:buAutoNum type="arabicPeriod"/>
            </a:pPr>
            <a:r>
              <a:rPr lang="en" sz="1500">
                <a:latin typeface="Times New Roman"/>
                <a:ea typeface="Times New Roman"/>
                <a:cs typeface="Times New Roman"/>
                <a:sym typeface="Times New Roman"/>
              </a:rPr>
              <a:t>Major stakeholders patients seeking medical care</a:t>
            </a:r>
            <a:endParaRPr sz="1500">
              <a:latin typeface="Times New Roman"/>
              <a:ea typeface="Times New Roman"/>
              <a:cs typeface="Times New Roman"/>
              <a:sym typeface="Times New Roman"/>
            </a:endParaRPr>
          </a:p>
          <a:p>
            <a:pPr marL="0" lvl="0" indent="0" algn="l" rtl="0">
              <a:spcBef>
                <a:spcPts val="0"/>
              </a:spcBef>
              <a:spcAft>
                <a:spcPts val="0"/>
              </a:spcAft>
              <a:buNone/>
            </a:pPr>
            <a:endParaRPr sz="1500">
              <a:latin typeface="Times New Roman"/>
              <a:ea typeface="Times New Roman"/>
              <a:cs typeface="Times New Roman"/>
              <a:sym typeface="Times New Roman"/>
            </a:endParaRPr>
          </a:p>
          <a:p>
            <a:pPr marL="0" lvl="0" indent="0" algn="l" rtl="0">
              <a:spcBef>
                <a:spcPts val="0"/>
              </a:spcBef>
              <a:spcAft>
                <a:spcPts val="1600"/>
              </a:spcAft>
              <a:buNone/>
            </a:pPr>
            <a:endParaRPr/>
          </a:p>
        </p:txBody>
      </p:sp>
      <p:cxnSp>
        <p:nvCxnSpPr>
          <p:cNvPr id="174" name="Google Shape;174;p3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75" name="Google Shape;175;p38"/>
          <p:cNvPicPr preferRelativeResize="0"/>
          <p:nvPr/>
        </p:nvPicPr>
        <p:blipFill>
          <a:blip r:embed="rId3">
            <a:alphaModFix/>
          </a:blip>
          <a:stretch>
            <a:fillRect/>
          </a:stretch>
        </p:blipFill>
        <p:spPr>
          <a:xfrm>
            <a:off x="5420375" y="2784363"/>
            <a:ext cx="3378725" cy="205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9"/>
          <p:cNvSpPr txBox="1">
            <a:spLocks noGrp="1"/>
          </p:cNvSpPr>
          <p:nvPr>
            <p:ph type="ctrTitle"/>
          </p:nvPr>
        </p:nvSpPr>
        <p:spPr>
          <a:xfrm>
            <a:off x="3804650" y="2832875"/>
            <a:ext cx="44898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 Overview</a:t>
            </a:r>
            <a:endParaRPr/>
          </a:p>
        </p:txBody>
      </p:sp>
      <p:sp>
        <p:nvSpPr>
          <p:cNvPr id="181" name="Google Shape;181;p39"/>
          <p:cNvSpPr txBox="1">
            <a:spLocks noGrp="1"/>
          </p:cNvSpPr>
          <p:nvPr>
            <p:ph type="subTitle" idx="1"/>
          </p:nvPr>
        </p:nvSpPr>
        <p:spPr>
          <a:xfrm>
            <a:off x="3688100" y="3477575"/>
            <a:ext cx="47229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The recommended online check-in system provides a comprehensive solution to increase patient safety, reduce viral transmission risk, and improve healthcare facility operations, particularly during public health emergencies.</a:t>
            </a:r>
            <a:endParaRPr sz="1200"/>
          </a:p>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0"/>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latin typeface="Montserrat"/>
                <a:ea typeface="Montserrat"/>
                <a:cs typeface="Montserrat"/>
                <a:sym typeface="Montserrat"/>
              </a:rPr>
              <a:t>Key Features</a:t>
            </a:r>
            <a:endParaRPr sz="3000" b="1">
              <a:latin typeface="Montserrat"/>
              <a:ea typeface="Montserrat"/>
              <a:cs typeface="Montserrat"/>
              <a:sym typeface="Montserrat"/>
            </a:endParaRPr>
          </a:p>
          <a:p>
            <a:pPr marL="0" lvl="0" indent="0" algn="l" rtl="0">
              <a:spcBef>
                <a:spcPts val="0"/>
              </a:spcBef>
              <a:spcAft>
                <a:spcPts val="0"/>
              </a:spcAft>
              <a:buNone/>
            </a:pPr>
            <a:endParaRPr/>
          </a:p>
        </p:txBody>
      </p:sp>
      <p:sp>
        <p:nvSpPr>
          <p:cNvPr id="187" name="Google Shape;187;p40"/>
          <p:cNvSpPr txBox="1">
            <a:spLocks noGrp="1"/>
          </p:cNvSpPr>
          <p:nvPr>
            <p:ph type="body" idx="1"/>
          </p:nvPr>
        </p:nvSpPr>
        <p:spPr>
          <a:xfrm>
            <a:off x="5337175" y="2409200"/>
            <a:ext cx="3703200" cy="198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435D74"/>
                </a:solidFill>
              </a:rPr>
              <a:t> </a:t>
            </a:r>
            <a:r>
              <a:rPr lang="en" sz="1200"/>
              <a:t> - Present the four key features of the   proposed online check-in system</a:t>
            </a:r>
            <a:endParaRPr sz="1200"/>
          </a:p>
          <a:p>
            <a:pPr marL="0" lvl="0" indent="0" algn="l" rtl="0">
              <a:lnSpc>
                <a:spcPct val="115000"/>
              </a:lnSpc>
              <a:spcBef>
                <a:spcPts val="0"/>
              </a:spcBef>
              <a:spcAft>
                <a:spcPts val="0"/>
              </a:spcAft>
              <a:buNone/>
            </a:pPr>
            <a:r>
              <a:rPr lang="en" sz="1200"/>
              <a:t>  - Pre-Appointment Screening</a:t>
            </a:r>
            <a:endParaRPr sz="1200"/>
          </a:p>
          <a:p>
            <a:pPr marL="0" lvl="0" indent="0" algn="l" rtl="0">
              <a:lnSpc>
                <a:spcPct val="115000"/>
              </a:lnSpc>
              <a:spcBef>
                <a:spcPts val="0"/>
              </a:spcBef>
              <a:spcAft>
                <a:spcPts val="0"/>
              </a:spcAft>
              <a:buNone/>
            </a:pPr>
            <a:r>
              <a:rPr lang="en" sz="1200"/>
              <a:t>  - Virtual Waiting Room</a:t>
            </a:r>
            <a:endParaRPr sz="1200"/>
          </a:p>
          <a:p>
            <a:pPr marL="0" lvl="0" indent="0" algn="l" rtl="0">
              <a:lnSpc>
                <a:spcPct val="115000"/>
              </a:lnSpc>
              <a:spcBef>
                <a:spcPts val="0"/>
              </a:spcBef>
              <a:spcAft>
                <a:spcPts val="0"/>
              </a:spcAft>
              <a:buNone/>
            </a:pPr>
            <a:r>
              <a:rPr lang="en" sz="1200"/>
              <a:t>  - Text Alerts</a:t>
            </a:r>
            <a:endParaRPr sz="1200"/>
          </a:p>
          <a:p>
            <a:pPr marL="0" lvl="0" indent="0" algn="l" rtl="0">
              <a:lnSpc>
                <a:spcPct val="115000"/>
              </a:lnSpc>
              <a:spcBef>
                <a:spcPts val="0"/>
              </a:spcBef>
              <a:spcAft>
                <a:spcPts val="0"/>
              </a:spcAft>
              <a:buNone/>
            </a:pPr>
            <a:r>
              <a:rPr lang="en" sz="1200"/>
              <a:t>  - Real-Time Updates on Digital Health Records</a:t>
            </a:r>
            <a:endParaRPr/>
          </a:p>
        </p:txBody>
      </p:sp>
      <p:cxnSp>
        <p:nvCxnSpPr>
          <p:cNvPr id="188" name="Google Shape;188;p40"/>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89" name="Google Shape;189;p40"/>
          <p:cNvPicPr preferRelativeResize="0"/>
          <p:nvPr/>
        </p:nvPicPr>
        <p:blipFill rotWithShape="1">
          <a:blip r:embed="rId3">
            <a:alphaModFix/>
          </a:blip>
          <a:srcRect/>
          <a:stretch/>
        </p:blipFill>
        <p:spPr>
          <a:xfrm>
            <a:off x="933025" y="728775"/>
            <a:ext cx="3429000" cy="3734075"/>
          </a:xfrm>
          <a:prstGeom prst="rect">
            <a:avLst/>
          </a:prstGeom>
          <a:noFill/>
          <a:ln>
            <a:noFill/>
          </a:ln>
        </p:spPr>
      </p:pic>
      <p:sp>
        <p:nvSpPr>
          <p:cNvPr id="190" name="Google Shape;190;p40"/>
          <p:cNvSpPr/>
          <p:nvPr/>
        </p:nvSpPr>
        <p:spPr>
          <a:xfrm>
            <a:off x="808800" y="332575"/>
            <a:ext cx="3703147" cy="4530769"/>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1"/>
          <p:cNvSpPr txBox="1">
            <a:spLocks noGrp="1"/>
          </p:cNvSpPr>
          <p:nvPr>
            <p:ph type="title"/>
          </p:nvPr>
        </p:nvSpPr>
        <p:spPr>
          <a:xfrm>
            <a:off x="938500" y="445025"/>
            <a:ext cx="46293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Network Components</a:t>
            </a:r>
            <a:endParaRPr>
              <a:solidFill>
                <a:schemeClr val="accent1"/>
              </a:solidFill>
            </a:endParaRPr>
          </a:p>
        </p:txBody>
      </p:sp>
      <p:sp>
        <p:nvSpPr>
          <p:cNvPr id="196" name="Google Shape;196;p41"/>
          <p:cNvSpPr txBox="1">
            <a:spLocks noGrp="1"/>
          </p:cNvSpPr>
          <p:nvPr>
            <p:ph type="body" idx="1"/>
          </p:nvPr>
        </p:nvSpPr>
        <p:spPr>
          <a:xfrm>
            <a:off x="615900" y="1086975"/>
            <a:ext cx="5789100" cy="35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Integration of telemedicine:</a:t>
            </a:r>
            <a:endParaRPr sz="1100">
              <a:solidFill>
                <a:schemeClr val="dk2"/>
              </a:solidFill>
            </a:endParaRPr>
          </a:p>
          <a:p>
            <a:pPr marL="0" lvl="0" indent="0" algn="l" rtl="0">
              <a:spcBef>
                <a:spcPts val="0"/>
              </a:spcBef>
              <a:spcAft>
                <a:spcPts val="0"/>
              </a:spcAft>
              <a:buNone/>
            </a:pPr>
            <a:r>
              <a:rPr lang="en" sz="1100"/>
              <a:t>To reduce in-person contact and improve patient safety, particularly during health crises like COVID-19. Telehealth technology enables remote patient consultations and virtual check-ins.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solidFill>
                  <a:schemeClr val="dk2"/>
                </a:solidFill>
              </a:rPr>
              <a:t>Data analytics and AI:</a:t>
            </a:r>
            <a:endParaRPr sz="1100">
              <a:solidFill>
                <a:schemeClr val="dk2"/>
              </a:solidFill>
            </a:endParaRPr>
          </a:p>
          <a:p>
            <a:pPr marL="0" lvl="0" indent="0" algn="l" rtl="0">
              <a:spcBef>
                <a:spcPts val="0"/>
              </a:spcBef>
              <a:spcAft>
                <a:spcPts val="0"/>
              </a:spcAft>
              <a:buNone/>
            </a:pPr>
            <a:r>
              <a:rPr lang="en" sz="1100"/>
              <a:t>Utilize tools for machine learning (AI) and data analytics to keep track of patient data, analyze patient flow, and plan out appointments to ensure effective resource management and patient care.</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solidFill>
                  <a:schemeClr val="dk2"/>
                </a:solidFill>
              </a:rPr>
              <a:t>IoT Devices and Sensors:</a:t>
            </a:r>
            <a:endParaRPr sz="1100">
              <a:solidFill>
                <a:schemeClr val="dk2"/>
              </a:solidFill>
            </a:endParaRPr>
          </a:p>
          <a:p>
            <a:pPr marL="0" lvl="0" indent="0" algn="l" rtl="0">
              <a:spcBef>
                <a:spcPts val="0"/>
              </a:spcBef>
              <a:spcAft>
                <a:spcPts val="0"/>
              </a:spcAft>
              <a:buNone/>
            </a:pPr>
            <a:r>
              <a:rPr lang="en" sz="1100"/>
              <a:t>This will allow healthcare providers to remotely monitor patients' vital signs and symptoms.</a:t>
            </a:r>
            <a:endParaRPr sz="1100"/>
          </a:p>
          <a:p>
            <a:pPr marL="0" lvl="0" indent="0" algn="l" rtl="0">
              <a:spcBef>
                <a:spcPts val="0"/>
              </a:spcBef>
              <a:spcAft>
                <a:spcPts val="0"/>
              </a:spcAft>
              <a:buNone/>
            </a:pPr>
            <a:r>
              <a:rPr lang="en" sz="1100"/>
              <a:t>cellular applications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solidFill>
                  <a:schemeClr val="dk2"/>
                </a:solidFill>
              </a:rPr>
              <a:t>Extraordinary Security Measures:</a:t>
            </a:r>
            <a:endParaRPr sz="1100">
              <a:solidFill>
                <a:schemeClr val="dk2"/>
              </a:solidFill>
            </a:endParaRPr>
          </a:p>
          <a:p>
            <a:pPr marL="0" lvl="0" indent="0" algn="l" rtl="0">
              <a:spcBef>
                <a:spcPts val="0"/>
              </a:spcBef>
              <a:spcAft>
                <a:spcPts val="0"/>
              </a:spcAft>
              <a:buNone/>
            </a:pPr>
            <a:r>
              <a:rPr lang="en" sz="1100"/>
              <a:t>Enhance security in the increasingly digital healthcare environment by employing tools like two-step identification and help strengthen patient data security and protect against online dangers in the rapidly changing world of digital healthcare.</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p:txBody>
      </p:sp>
      <p:cxnSp>
        <p:nvCxnSpPr>
          <p:cNvPr id="197" name="Google Shape;197;p4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2"/>
          <p:cNvSpPr txBox="1">
            <a:spLocks noGrp="1"/>
          </p:cNvSpPr>
          <p:nvPr>
            <p:ph type="title"/>
          </p:nvPr>
        </p:nvSpPr>
        <p:spPr>
          <a:xfrm>
            <a:off x="938500" y="445025"/>
            <a:ext cx="47022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Networking Concepts</a:t>
            </a:r>
            <a:endParaRPr/>
          </a:p>
        </p:txBody>
      </p:sp>
      <p:cxnSp>
        <p:nvCxnSpPr>
          <p:cNvPr id="203" name="Google Shape;203;p4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4" name="Google Shape;204;p42"/>
          <p:cNvPicPr preferRelativeResize="0"/>
          <p:nvPr/>
        </p:nvPicPr>
        <p:blipFill>
          <a:blip r:embed="rId3">
            <a:alphaModFix/>
          </a:blip>
          <a:stretch>
            <a:fillRect/>
          </a:stretch>
        </p:blipFill>
        <p:spPr>
          <a:xfrm>
            <a:off x="152400" y="1152725"/>
            <a:ext cx="4412475" cy="3230099"/>
          </a:xfrm>
          <a:prstGeom prst="rect">
            <a:avLst/>
          </a:prstGeom>
          <a:noFill/>
          <a:ln>
            <a:noFill/>
          </a:ln>
        </p:spPr>
      </p:pic>
      <p:pic>
        <p:nvPicPr>
          <p:cNvPr id="205" name="Google Shape;205;p42"/>
          <p:cNvPicPr preferRelativeResize="0"/>
          <p:nvPr/>
        </p:nvPicPr>
        <p:blipFill>
          <a:blip r:embed="rId4">
            <a:alphaModFix/>
          </a:blip>
          <a:stretch>
            <a:fillRect/>
          </a:stretch>
        </p:blipFill>
        <p:spPr>
          <a:xfrm>
            <a:off x="4706175" y="1177775"/>
            <a:ext cx="4312875" cy="317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Montserrat"/>
                <a:ea typeface="Montserrat"/>
                <a:cs typeface="Montserrat"/>
                <a:sym typeface="Montserrat"/>
              </a:rPr>
              <a:t>Network Security + Policies</a:t>
            </a:r>
            <a:r>
              <a:rPr lang="en"/>
              <a:t> </a:t>
            </a:r>
            <a:endParaRPr/>
          </a:p>
        </p:txBody>
      </p:sp>
      <p:cxnSp>
        <p:nvCxnSpPr>
          <p:cNvPr id="211" name="Google Shape;211;p4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2" name="Google Shape;212;p43"/>
          <p:cNvSpPr txBox="1">
            <a:spLocks noGrp="1"/>
          </p:cNvSpPr>
          <p:nvPr>
            <p:ph type="body" idx="1"/>
          </p:nvPr>
        </p:nvSpPr>
        <p:spPr>
          <a:xfrm>
            <a:off x="782850" y="1659275"/>
            <a:ext cx="3842100" cy="282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t>Network security, encryption, and wireless access are critical components of patient safety and confidentiality in healthcare facilities such as Patient First. To ensure that the online check-in system is secure and complies with healthcare regulations, several security measures must be implemented.</a:t>
            </a:r>
            <a:endParaRPr sz="1500"/>
          </a:p>
          <a:p>
            <a:pPr marL="0" lvl="0" indent="0" algn="l" rtl="0">
              <a:spcBef>
                <a:spcPts val="1200"/>
              </a:spcBef>
              <a:spcAft>
                <a:spcPts val="1600"/>
              </a:spcAft>
              <a:buNone/>
            </a:pPr>
            <a:endParaRPr/>
          </a:p>
        </p:txBody>
      </p:sp>
      <p:pic>
        <p:nvPicPr>
          <p:cNvPr id="213" name="Google Shape;213;p43"/>
          <p:cNvPicPr preferRelativeResize="0"/>
          <p:nvPr/>
        </p:nvPicPr>
        <p:blipFill>
          <a:blip r:embed="rId3">
            <a:alphaModFix/>
          </a:blip>
          <a:stretch>
            <a:fillRect/>
          </a:stretch>
        </p:blipFill>
        <p:spPr>
          <a:xfrm>
            <a:off x="4624950" y="1583675"/>
            <a:ext cx="4267199" cy="26385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44"/>
          <p:cNvSpPr txBox="1">
            <a:spLocks noGrp="1"/>
          </p:cNvSpPr>
          <p:nvPr>
            <p:ph type="subTitle" idx="1"/>
          </p:nvPr>
        </p:nvSpPr>
        <p:spPr>
          <a:xfrm>
            <a:off x="938500" y="1660025"/>
            <a:ext cx="3623700" cy="2048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400"/>
              <a:t>Active Directory and cloud systems are important components of modern healthcare facilities such as Patient First. By implementing these technologies, Patient First can streamline operations, improve collaboration, and enhance patient safety and confidentiality.</a:t>
            </a:r>
            <a:endParaRPr sz="1400"/>
          </a:p>
        </p:txBody>
      </p:sp>
      <p:sp>
        <p:nvSpPr>
          <p:cNvPr id="219" name="Google Shape;219;p44"/>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Montserrat"/>
                <a:ea typeface="Montserrat"/>
                <a:cs typeface="Montserrat"/>
                <a:sym typeface="Montserrat"/>
              </a:rPr>
              <a:t>Active Directory + Cloud Systems</a:t>
            </a:r>
            <a:endParaRPr sz="3000" b="1">
              <a:latin typeface="Montserrat"/>
              <a:ea typeface="Montserrat"/>
              <a:cs typeface="Montserrat"/>
              <a:sym typeface="Montserrat"/>
            </a:endParaRPr>
          </a:p>
          <a:p>
            <a:pPr marL="0" lvl="0" indent="0" algn="l" rtl="0">
              <a:spcBef>
                <a:spcPts val="0"/>
              </a:spcBef>
              <a:spcAft>
                <a:spcPts val="0"/>
              </a:spcAft>
              <a:buNone/>
            </a:pPr>
            <a:endParaRPr/>
          </a:p>
        </p:txBody>
      </p:sp>
      <p:pic>
        <p:nvPicPr>
          <p:cNvPr id="220" name="Google Shape;220;p44"/>
          <p:cNvPicPr preferRelativeResize="0"/>
          <p:nvPr/>
        </p:nvPicPr>
        <p:blipFill>
          <a:blip r:embed="rId4">
            <a:alphaModFix/>
          </a:blip>
          <a:stretch>
            <a:fillRect/>
          </a:stretch>
        </p:blipFill>
        <p:spPr>
          <a:xfrm>
            <a:off x="4562200" y="1552363"/>
            <a:ext cx="4267201" cy="2405818"/>
          </a:xfrm>
          <a:prstGeom prst="rect">
            <a:avLst/>
          </a:prstGeom>
          <a:noFill/>
          <a:ln>
            <a:noFill/>
          </a:ln>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441</Words>
  <Application>Microsoft Macintosh PowerPoint</Application>
  <PresentationFormat>On-screen Show (16:9)</PresentationFormat>
  <Paragraphs>59</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Montserrat ExtraBold</vt:lpstr>
      <vt:lpstr>Montserrat ExtraLight</vt:lpstr>
      <vt:lpstr>Arial</vt:lpstr>
      <vt:lpstr>Roboto Slab</vt:lpstr>
      <vt:lpstr>Times New Roman</vt:lpstr>
      <vt:lpstr>Montserrat Medium</vt:lpstr>
      <vt:lpstr>Montserrat</vt:lpstr>
      <vt:lpstr>Futuristic Background by Slidesgo</vt:lpstr>
      <vt:lpstr>Patient First Safety</vt:lpstr>
      <vt:lpstr>Agenda</vt:lpstr>
      <vt:lpstr>Introduction + Background</vt:lpstr>
      <vt:lpstr>Problem Overview</vt:lpstr>
      <vt:lpstr>Key Features </vt:lpstr>
      <vt:lpstr>Network Components</vt:lpstr>
      <vt:lpstr>Networking Concepts</vt:lpstr>
      <vt:lpstr>Network Security + Policies </vt:lpstr>
      <vt:lpstr>Active Directory + Cloud Systems </vt:lpstr>
      <vt:lpstr>Q &amp; A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Patient First Safety</dc:title>
  <cp:lastModifiedBy>Armani Wooden</cp:lastModifiedBy>
  <cp:revision>1</cp:revision>
  <dcterms:modified xsi:type="dcterms:W3CDTF">2025-04-10T22:44:32Z</dcterms:modified>
</cp:coreProperties>
</file>